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40" r:id="rId2"/>
    <p:sldId id="341" r:id="rId3"/>
    <p:sldId id="342" r:id="rId4"/>
    <p:sldId id="343" r:id="rId5"/>
    <p:sldId id="283" r:id="rId6"/>
    <p:sldId id="35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94"/>
  </p:normalViewPr>
  <p:slideViewPr>
    <p:cSldViewPr snapToGrid="0">
      <p:cViewPr varScale="1">
        <p:scale>
          <a:sx n="112" d="100"/>
          <a:sy n="112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8.png>
</file>

<file path=ppt/media/image2.png>
</file>

<file path=ppt/media/image20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FF255-4CB2-EF41-8042-D9E13B0B3EAC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7A936-5218-FE46-8BE8-30CF5DDBD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1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slideplayer.com</a:t>
            </a:r>
            <a:r>
              <a:rPr lang="en-US" dirty="0"/>
              <a:t>/slide/7362502/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50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slideplayer.com</a:t>
            </a:r>
            <a:r>
              <a:rPr lang="en-US" dirty="0"/>
              <a:t>/slide/7362502/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9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59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77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C0398-E676-FD19-DF15-E8CEE6AB8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4B6F36-CB7D-86C5-E871-2CF29FD76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8FB31-636D-8050-A9DD-981589448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D7218-A224-CF2A-76F0-2AF07310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1CD93-2A9C-9E61-8812-FA72985A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5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6DF8B-07B1-69B3-C01B-513ADB1F7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61FFA-C795-CE54-8E8F-632EFC13E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5648C-F631-4546-C271-D52CFD05B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E2660-F856-3379-B744-A504BD6EB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CC23A-A051-0E93-C8D7-2F04AF15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79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8B6AC-9953-8A3F-9CCF-46F7CECF1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96F7F-8C1C-79B6-AE69-115D87969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01FEB-8B91-D1F1-D218-E307805CD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EFA2D-3940-DAC6-1F11-B078D4A6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8672B-6870-0E93-4E15-1861C8C9B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8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EE21-0E93-4324-7795-8F6B309B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B752A-439D-23FC-2249-E30079D5B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442EE-64B0-3EC3-8823-71902C9F3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185F2-7CE2-73D7-EFFE-7068D8DCE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1DC9F-68CA-0817-DBFC-C7AB0260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69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99868-E777-1CB9-00E6-5D1B03E0C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75198-4A5C-A61E-1A48-F6C1E3307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58A2C-C442-67A5-6431-078F6402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4E864-AFA1-6C0B-959E-056D45FD0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169C9-2F95-E259-AEBB-C207C5880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44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AB2D-39C1-6250-8007-DAD37738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FC3A3-E034-2518-32F9-1E02BF664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4D1C4-1B94-B043-64CE-793613497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4F6CA5-8BBD-94B7-BD53-7366FDD6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61287-6AC3-8EA8-9B4F-E7D07E3BA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F0C0A-23BA-CEEF-CA36-FC6C27C5D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79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029D-9007-F473-8E86-BDEDFD703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CB5A8-9A6C-C8EE-4149-E2DBE632A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F1F-7362-F0F3-E8AA-CA8E6320C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6B0CC1-0E6F-63CD-F777-876F85E563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EE5B2-54FD-8ECC-4F6C-A2E103AA9F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6B9BE1-2BAA-532B-2366-E4A6D6C6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AE9BD0-92AB-278D-77F6-46234671C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99AD4-1030-5DBA-1832-36C6A812D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7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6D68-0120-66EE-F3EE-9EC068B5E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7F27B4-81DC-D8F6-17BF-811053AAA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31366-B685-0E8F-5AA0-D8446FBC4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67E876-B6BC-DD9E-CC36-79375DFC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49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D9EFB7-DC11-4FB1-95EE-2F9B0F5E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2DC1D-3677-F0A7-0F5A-B3506ABE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73316-1EB8-1D95-FA7F-5E8697104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904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845CC-822E-E273-7340-33C853970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4928E-AF0F-D1FC-5353-06390EE4D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21203-BAD6-10C1-14C2-46467880A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7715B-FA9E-5AEA-E271-00C20475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DB4DE-681B-6070-31D0-DAC71B402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36644-EAF6-3AF8-71D4-EA2B623DB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479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79B40-D3B5-7709-55FF-C16B51B08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DE1BAC-D64C-E1DF-F6D0-870088F939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7384A-7FBF-14DA-F117-BD837C269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D3ED4-AE75-06DC-6357-CE7ECF9FE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07A41-633B-4F23-32C7-166A5510A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78DF2-CB5E-B4D6-95C4-2EA2005D3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9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6B9FC3-62FE-3F52-6ECE-67660EE51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DE7DD-6AB5-923E-3ED5-9C37B4FF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F1CF7-77F4-E874-F868-B066B1E9A7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2EF12-EADD-C744-AB43-0F2A4F0F7384}" type="datetimeFigureOut">
              <a:rPr lang="en-US" smtClean="0"/>
              <a:t>11/1/22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60416-18F2-E3C0-750B-4E7183B0F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5D159-F2C8-0C16-EDD1-57ABEE84ED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E0A03-E3FB-4849-B914-179E3AF5E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3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5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.png"/><Relationship Id="rId7" Type="http://schemas.openxmlformats.org/officeDocument/2006/relationships/image" Target="../media/image3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5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F384D4A6-3820-DD4D-A27E-622C2D2BD7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9" t="10592" r="5702" b="7549"/>
          <a:stretch/>
        </p:blipFill>
        <p:spPr bwMode="auto">
          <a:xfrm>
            <a:off x="205613" y="354330"/>
            <a:ext cx="6582538" cy="627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10A2F3-AB1B-9B46-B669-08EC00A88482}"/>
              </a:ext>
            </a:extLst>
          </p:cNvPr>
          <p:cNvSpPr txBox="1"/>
          <p:nvPr/>
        </p:nvSpPr>
        <p:spPr>
          <a:xfrm>
            <a:off x="0" y="-3220"/>
            <a:ext cx="9391426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Entropy of fusion: Richard’s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68D78F-03B6-2241-9E71-FDE8658B5A97}"/>
                  </a:ext>
                </a:extLst>
              </p:cNvPr>
              <p:cNvSpPr txBox="1"/>
              <p:nvPr/>
            </p:nvSpPr>
            <p:spPr>
              <a:xfrm>
                <a:off x="6788152" y="1181526"/>
                <a:ext cx="5403848" cy="4465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</a:t>
                </a:r>
                <a:r>
                  <a:rPr lang="en-US" sz="2400" b="1" dirty="0"/>
                  <a:t>normal melting point</a:t>
                </a:r>
                <a:r>
                  <a:rPr lang="en-US" sz="2400" dirty="0"/>
                  <a:t> temperature is the temperature at which a solid melts when the pressure is 1 atm.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For water (273 K):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𝑓𝑢𝑠</m:t>
                        </m:r>
                      </m:sub>
                    </m:sSub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22</m:t>
                    </m:r>
                    <m:f>
                      <m:f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𝑚𝑜𝑙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en-US" sz="2400" dirty="0"/>
                  <a:t>,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Turns out, that’s rather high. </a:t>
                </a:r>
                <a:r>
                  <a:rPr lang="en-US" sz="2400" b="1" dirty="0"/>
                  <a:t>Richard’s Rule </a:t>
                </a:r>
                <a:r>
                  <a:rPr lang="en-US" sz="2400" dirty="0"/>
                  <a:t>(which is just an empirical estimate) says to expect </a:t>
                </a:r>
                <a14:m>
                  <m:oMath xmlns:m="http://schemas.openxmlformats.org/officeDocument/2006/math">
                    <m:r>
                      <a:rPr lang="el-GR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𝛥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𝑓𝑢𝑠</m:t>
                        </m:r>
                      </m:sub>
                    </m:sSub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≈9</m:t>
                    </m:r>
                    <m:f>
                      <m:f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𝑚𝑜𝑙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en-US" sz="2400" dirty="0"/>
                  <a:t> at the normal melting temperature of a substance.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68D78F-03B6-2241-9E71-FDE8658B5A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8152" y="1181526"/>
                <a:ext cx="5403848" cy="4465325"/>
              </a:xfrm>
              <a:prstGeom prst="rect">
                <a:avLst/>
              </a:prstGeom>
              <a:blipFill>
                <a:blip r:embed="rId3"/>
                <a:stretch>
                  <a:fillRect l="-1639" t="-1136" r="-703" b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5813CA-5655-0140-A429-8E93491F79FD}"/>
              </a:ext>
            </a:extLst>
          </p:cNvPr>
          <p:cNvCxnSpPr>
            <a:cxnSpLocks/>
          </p:cNvCxnSpPr>
          <p:nvPr/>
        </p:nvCxnSpPr>
        <p:spPr>
          <a:xfrm flipV="1">
            <a:off x="1752600" y="4663440"/>
            <a:ext cx="0" cy="3124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515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68D78F-03B6-2241-9E71-FDE8658B5A97}"/>
                  </a:ext>
                </a:extLst>
              </p:cNvPr>
              <p:cNvSpPr txBox="1"/>
              <p:nvPr/>
            </p:nvSpPr>
            <p:spPr>
              <a:xfrm>
                <a:off x="6788152" y="1181526"/>
                <a:ext cx="5403848" cy="4095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</a:t>
                </a:r>
                <a:r>
                  <a:rPr lang="en-US" sz="2400" b="1" dirty="0"/>
                  <a:t>normal boiling point</a:t>
                </a:r>
                <a:r>
                  <a:rPr lang="en-US" sz="2400" dirty="0"/>
                  <a:t> temperature is the temperature at which a liquid boils when the pressure is 1 atm.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For water (373 K):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𝑣𝑎𝑝</m:t>
                        </m:r>
                      </m:sub>
                    </m:sSub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110</m:t>
                    </m:r>
                    <m:f>
                      <m:f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𝑚𝑜𝑙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en-US" sz="2400" dirty="0"/>
                  <a:t>,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Turns out, that’s also rather high. </a:t>
                </a:r>
                <a:r>
                  <a:rPr lang="en-US" sz="2400" b="1" dirty="0"/>
                  <a:t>Trouton’s Rule </a:t>
                </a:r>
                <a:r>
                  <a:rPr lang="en-US" sz="2400" dirty="0"/>
                  <a:t>(also empirical) says to expect </a:t>
                </a:r>
                <a14:m>
                  <m:oMath xmlns:m="http://schemas.openxmlformats.org/officeDocument/2006/math">
                    <m:r>
                      <a:rPr lang="el-GR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𝛥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𝑣𝑎𝑝</m:t>
                        </m:r>
                      </m:sub>
                    </m:sSub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9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f>
                      <m:f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𝐽</m:t>
                        </m:r>
                      </m:num>
                      <m:den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𝑚𝑜𝑙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r>
                  <a:rPr lang="en-US" sz="2400" dirty="0"/>
                  <a:t> at the normal boiling temperature.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68D78F-03B6-2241-9E71-FDE8658B5A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8152" y="1181526"/>
                <a:ext cx="5403848" cy="4095993"/>
              </a:xfrm>
              <a:prstGeom prst="rect">
                <a:avLst/>
              </a:prstGeom>
              <a:blipFill>
                <a:blip r:embed="rId3"/>
                <a:stretch>
                  <a:fillRect l="-1639" t="-1238" b="-2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A73862E4-A8FE-0D4F-B8AF-2A851EA5B249}"/>
              </a:ext>
            </a:extLst>
          </p:cNvPr>
          <p:cNvGrpSpPr/>
          <p:nvPr/>
        </p:nvGrpSpPr>
        <p:grpSpPr>
          <a:xfrm>
            <a:off x="205613" y="354330"/>
            <a:ext cx="6582538" cy="6275069"/>
            <a:chOff x="205613" y="354330"/>
            <a:chExt cx="6582538" cy="6275069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F384D4A6-3820-DD4D-A27E-622C2D2BD7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49" t="10592" r="5702" b="7549"/>
            <a:stretch/>
          </p:blipFill>
          <p:spPr bwMode="auto">
            <a:xfrm>
              <a:off x="205613" y="354330"/>
              <a:ext cx="6582538" cy="6275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A5813CA-5655-0140-A429-8E93491F79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600" y="4663440"/>
              <a:ext cx="0" cy="31242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EB537CF-4842-6540-B3E7-59FB02D620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4690" y="2800350"/>
              <a:ext cx="0" cy="1863090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5D1BC79-AC61-9A94-34CD-8E34DE7F000E}"/>
              </a:ext>
            </a:extLst>
          </p:cNvPr>
          <p:cNvSpPr txBox="1"/>
          <p:nvPr/>
        </p:nvSpPr>
        <p:spPr>
          <a:xfrm>
            <a:off x="0" y="-3220"/>
            <a:ext cx="9391426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Entropy of fusion: Trouton’s Rule</a:t>
            </a:r>
          </a:p>
        </p:txBody>
      </p:sp>
    </p:spTree>
    <p:extLst>
      <p:ext uri="{BB962C8B-B14F-4D97-AF65-F5344CB8AC3E}">
        <p14:creationId xmlns:p14="http://schemas.microsoft.com/office/powerpoint/2010/main" val="298713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E2AEBCC-9153-B24B-8E3A-E07B75C86BBF}"/>
                  </a:ext>
                </a:extLst>
              </p:cNvPr>
              <p:cNvSpPr txBox="1"/>
              <p:nvPr/>
            </p:nvSpPr>
            <p:spPr>
              <a:xfrm>
                <a:off x="-1" y="-11430"/>
                <a:ext cx="12192001" cy="490199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</a:rPr>
                  <a:t>Why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𝒗𝒂𝒑</m:t>
                        </m:r>
                      </m:sub>
                    </m:sSub>
                  </m:oMath>
                </a14:m>
                <a:r>
                  <a:rPr lang="en-US" sz="2400" b="1" dirty="0"/>
                  <a:t> of water is so big</a:t>
                </a:r>
                <a:endParaRPr lang="en-US" sz="2400" b="1" u="sng" dirty="0"/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E2AEBCC-9153-B24B-8E3A-E07B75C86B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-11430"/>
                <a:ext cx="12192001" cy="490199"/>
              </a:xfrm>
              <a:prstGeom prst="rect">
                <a:avLst/>
              </a:prstGeom>
              <a:blipFill>
                <a:blip r:embed="rId3"/>
                <a:stretch>
                  <a:fillRect l="-832" t="-7692" b="-23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6E06CA-1450-8846-867D-807B4F368870}"/>
              </a:ext>
            </a:extLst>
          </p:cNvPr>
          <p:cNvCxnSpPr>
            <a:cxnSpLocks/>
          </p:cNvCxnSpPr>
          <p:nvPr/>
        </p:nvCxnSpPr>
        <p:spPr>
          <a:xfrm>
            <a:off x="645458" y="735721"/>
            <a:ext cx="657292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DC45853-F073-7C4C-8CF7-C0C45F2DE849}"/>
              </a:ext>
            </a:extLst>
          </p:cNvPr>
          <p:cNvGrpSpPr/>
          <p:nvPr/>
        </p:nvGrpSpPr>
        <p:grpSpPr>
          <a:xfrm>
            <a:off x="5614160" y="765479"/>
            <a:ext cx="1302187" cy="5476985"/>
            <a:chOff x="9489844" y="376433"/>
            <a:chExt cx="1302187" cy="547698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6C91093-9C61-7A41-9A8C-D5D1B7F2E17E}"/>
                </a:ext>
              </a:extLst>
            </p:cNvPr>
            <p:cNvCxnSpPr/>
            <p:nvPr/>
          </p:nvCxnSpPr>
          <p:spPr>
            <a:xfrm>
              <a:off x="9489844" y="5853418"/>
              <a:ext cx="1302187" cy="0"/>
            </a:xfrm>
            <a:prstGeom prst="line">
              <a:avLst/>
            </a:prstGeom>
            <a:ln w="635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2A04FE-F114-B449-9CB4-BEA26A0A1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24069" y="376433"/>
              <a:ext cx="27048" cy="5476985"/>
            </a:xfrm>
            <a:prstGeom prst="line">
              <a:avLst/>
            </a:prstGeom>
            <a:ln w="63500">
              <a:solidFill>
                <a:schemeClr val="tx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355415-B48F-5E44-8D7D-322381FB7FA6}"/>
              </a:ext>
            </a:extLst>
          </p:cNvPr>
          <p:cNvGrpSpPr/>
          <p:nvPr/>
        </p:nvGrpSpPr>
        <p:grpSpPr>
          <a:xfrm>
            <a:off x="3540517" y="765478"/>
            <a:ext cx="1609435" cy="4512651"/>
            <a:chOff x="2216637" y="888120"/>
            <a:chExt cx="1609435" cy="451265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EE0F342-1D43-0748-A589-5D7A23A0A70B}"/>
                </a:ext>
              </a:extLst>
            </p:cNvPr>
            <p:cNvGrpSpPr/>
            <p:nvPr/>
          </p:nvGrpSpPr>
          <p:grpSpPr>
            <a:xfrm>
              <a:off x="2403399" y="888120"/>
              <a:ext cx="1302187" cy="4512651"/>
              <a:chOff x="9600023" y="376433"/>
              <a:chExt cx="1302187" cy="451265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1E75752-1846-A44C-BA42-F4C7FDE877F9}"/>
                  </a:ext>
                </a:extLst>
              </p:cNvPr>
              <p:cNvCxnSpPr/>
              <p:nvPr/>
            </p:nvCxnSpPr>
            <p:spPr>
              <a:xfrm>
                <a:off x="9600023" y="4889084"/>
                <a:ext cx="1302187" cy="0"/>
              </a:xfrm>
              <a:prstGeom prst="line">
                <a:avLst/>
              </a:prstGeom>
              <a:ln w="635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4559C40-E302-394C-95A2-7F6F85B3AD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51117" y="376433"/>
                <a:ext cx="0" cy="4512651"/>
              </a:xfrm>
              <a:prstGeom prst="line">
                <a:avLst/>
              </a:prstGeom>
              <a:ln w="63500">
                <a:solidFill>
                  <a:schemeClr val="tx1"/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28632FC-5E93-6847-B7E0-D58B36881A4E}"/>
                    </a:ext>
                  </a:extLst>
                </p:cNvPr>
                <p:cNvSpPr txBox="1"/>
                <p:nvPr/>
              </p:nvSpPr>
              <p:spPr>
                <a:xfrm>
                  <a:off x="2216637" y="2697363"/>
                  <a:ext cx="1609435" cy="70788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Acetone </a:t>
                  </a:r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(~88</m:t>
                      </m:r>
                    </m:oMath>
                  </a14:m>
                  <a:r>
                    <a:rPr lang="en-US" sz="2000" dirty="0"/>
                    <a:t>)</a:t>
                  </a: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28632FC-5E93-6847-B7E0-D58B36881A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16637" y="2697363"/>
                  <a:ext cx="1609435" cy="707886"/>
                </a:xfrm>
                <a:prstGeom prst="rect">
                  <a:avLst/>
                </a:prstGeom>
                <a:blipFill>
                  <a:blip r:embed="rId4"/>
                  <a:stretch>
                    <a:fillRect t="-3509"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AFDEBDA-D7CE-FC4A-8A4C-7DC566C674AF}"/>
              </a:ext>
            </a:extLst>
          </p:cNvPr>
          <p:cNvGrpSpPr/>
          <p:nvPr/>
        </p:nvGrpSpPr>
        <p:grpSpPr>
          <a:xfrm>
            <a:off x="1515177" y="795234"/>
            <a:ext cx="2510551" cy="3679184"/>
            <a:chOff x="1680246" y="888120"/>
            <a:chExt cx="2510551" cy="367918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4154C14-F12E-FB4D-829E-C9B1444414FC}"/>
                </a:ext>
              </a:extLst>
            </p:cNvPr>
            <p:cNvGrpSpPr/>
            <p:nvPr/>
          </p:nvGrpSpPr>
          <p:grpSpPr>
            <a:xfrm>
              <a:off x="2403399" y="888120"/>
              <a:ext cx="1302187" cy="3679184"/>
              <a:chOff x="9600023" y="376433"/>
              <a:chExt cx="1302187" cy="367918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606061F-3E4B-B143-92D1-40AB26D89E74}"/>
                  </a:ext>
                </a:extLst>
              </p:cNvPr>
              <p:cNvCxnSpPr/>
              <p:nvPr/>
            </p:nvCxnSpPr>
            <p:spPr>
              <a:xfrm>
                <a:off x="9600023" y="4055617"/>
                <a:ext cx="1302187" cy="0"/>
              </a:xfrm>
              <a:prstGeom prst="line">
                <a:avLst/>
              </a:prstGeom>
              <a:ln w="635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AD1453C-D2E3-B541-8FAB-305A277A1A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51116" y="376433"/>
                <a:ext cx="1" cy="3679184"/>
              </a:xfrm>
              <a:prstGeom prst="line">
                <a:avLst/>
              </a:prstGeom>
              <a:ln w="63500">
                <a:solidFill>
                  <a:schemeClr val="tx1"/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60339-A02A-914F-A2FE-C70F84E89A43}"/>
                    </a:ext>
                  </a:extLst>
                </p:cNvPr>
                <p:cNvSpPr txBox="1"/>
                <p:nvPr/>
              </p:nvSpPr>
              <p:spPr>
                <a:xfrm>
                  <a:off x="1680246" y="1490376"/>
                  <a:ext cx="2510551" cy="83721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Methane</a:t>
                  </a:r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(~73</m:t>
                      </m:r>
                      <m:f>
                        <m:fPr>
                          <m:ctrlPr>
                            <a:rPr lang="en-US" sz="200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a14:m>
                  <a:r>
                    <a:rPr lang="en-US" sz="2000" dirty="0"/>
                    <a:t>)</a:t>
                  </a: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60339-A02A-914F-A2FE-C70F84E89A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80246" y="1490376"/>
                  <a:ext cx="2510551" cy="837217"/>
                </a:xfrm>
                <a:prstGeom prst="rect">
                  <a:avLst/>
                </a:prstGeom>
                <a:blipFill>
                  <a:blip r:embed="rId5"/>
                  <a:stretch>
                    <a:fillRect t="-2941" b="-882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E656D70-7FFC-B348-AB62-86F26E90CA51}"/>
                  </a:ext>
                </a:extLst>
              </p:cNvPr>
              <p:cNvSpPr/>
              <p:nvPr/>
            </p:nvSpPr>
            <p:spPr>
              <a:xfrm>
                <a:off x="5106186" y="3342179"/>
                <a:ext cx="2677127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/>
                  <a:t>Water, methanol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(&gt;100</m:t>
                    </m:r>
                  </m:oMath>
                </a14:m>
                <a:r>
                  <a:rPr lang="en-US" sz="2000" dirty="0"/>
                  <a:t>)</a:t>
                </a: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E656D70-7FFC-B348-AB62-86F26E90CA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6186" y="3342179"/>
                <a:ext cx="2677127" cy="707886"/>
              </a:xfrm>
              <a:prstGeom prst="rect">
                <a:avLst/>
              </a:prstGeom>
              <a:blipFill>
                <a:blip r:embed="rId6"/>
                <a:stretch>
                  <a:fillRect t="-5357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2D513E61-B574-9741-978A-ED9D8E92EE46}"/>
              </a:ext>
            </a:extLst>
          </p:cNvPr>
          <p:cNvGrpSpPr/>
          <p:nvPr/>
        </p:nvGrpSpPr>
        <p:grpSpPr>
          <a:xfrm>
            <a:off x="-435787" y="3537020"/>
            <a:ext cx="3352468" cy="3132710"/>
            <a:chOff x="-435787" y="3537020"/>
            <a:chExt cx="3352468" cy="3132710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00D7A72-BCED-1D4D-87EE-3B5D5547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435787" y="3537020"/>
              <a:ext cx="3352468" cy="173679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8426071-95E6-824C-9C27-AF87FC9FFC68}"/>
                    </a:ext>
                  </a:extLst>
                </p:cNvPr>
                <p:cNvSpPr txBox="1"/>
                <p:nvPr/>
              </p:nvSpPr>
              <p:spPr>
                <a:xfrm>
                  <a:off x="666076" y="5038514"/>
                  <a:ext cx="2131057" cy="16312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/>
                    <a:t>Liquid methane: </a:t>
                  </a:r>
                  <a:r>
                    <a:rPr lang="en-US" sz="2000" b="1" dirty="0"/>
                    <a:t>lots of choice </a:t>
                  </a:r>
                  <a:r>
                    <a:rPr lang="en-US" sz="2000" dirty="0"/>
                    <a:t>in the orientation of molecules </a:t>
                  </a:r>
                  <a14:m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</m:oMath>
                  </a14:m>
                  <a:endParaRPr lang="en-US" sz="2000" dirty="0">
                    <a:ea typeface="Cambria Math" panose="02040503050406030204" pitchFamily="18" charset="0"/>
                  </a:endParaRPr>
                </a:p>
                <a:p>
                  <a:r>
                    <a:rPr lang="en-US" sz="2000" b="1" dirty="0"/>
                    <a:t>high entropy </a:t>
                  </a: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8426071-95E6-824C-9C27-AF87FC9FFC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076" y="5038514"/>
                  <a:ext cx="2131057" cy="1631216"/>
                </a:xfrm>
                <a:prstGeom prst="rect">
                  <a:avLst/>
                </a:prstGeom>
                <a:blipFill>
                  <a:blip r:embed="rId8"/>
                  <a:stretch>
                    <a:fillRect l="-2959" t="-1538" b="-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DAD6179-493F-D245-A601-7522E3F83047}"/>
              </a:ext>
            </a:extLst>
          </p:cNvPr>
          <p:cNvGrpSpPr/>
          <p:nvPr/>
        </p:nvGrpSpPr>
        <p:grpSpPr>
          <a:xfrm>
            <a:off x="7064278" y="4501925"/>
            <a:ext cx="4781919" cy="2259972"/>
            <a:chOff x="7442246" y="3807780"/>
            <a:chExt cx="4781919" cy="2259972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A049DF0-9F15-F14F-85B5-CE445FE6B429}"/>
                </a:ext>
              </a:extLst>
            </p:cNvPr>
            <p:cNvGrpSpPr/>
            <p:nvPr/>
          </p:nvGrpSpPr>
          <p:grpSpPr>
            <a:xfrm>
              <a:off x="7535156" y="3807780"/>
              <a:ext cx="4689009" cy="2027245"/>
              <a:chOff x="7815094" y="3686317"/>
              <a:chExt cx="4689009" cy="2027245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18FCE07F-1221-3F4D-98FA-E01F539DB4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62050" y="4827395"/>
                <a:ext cx="1405985" cy="886167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1B8C3230-05C2-E042-8810-9B3C19380AA3}"/>
                      </a:ext>
                    </a:extLst>
                  </p:cNvPr>
                  <p:cNvSpPr txBox="1"/>
                  <p:nvPr/>
                </p:nvSpPr>
                <p:spPr>
                  <a:xfrm>
                    <a:off x="7815094" y="3686317"/>
                    <a:ext cx="4689009" cy="101566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/>
                      <a:t>Liquid water: </a:t>
                    </a:r>
                    <a:r>
                      <a:rPr lang="en-US" sz="2000" b="1" dirty="0"/>
                      <a:t>very constrained</a:t>
                    </a:r>
                    <a:r>
                      <a:rPr lang="en-US" sz="2000" dirty="0"/>
                      <a:t> in the orientation of molecules </a:t>
                    </a:r>
                    <a14:m>
                      <m:oMath xmlns:m="http://schemas.openxmlformats.org/officeDocument/2006/math"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</m:oMath>
                    </a14:m>
                    <a:r>
                      <a:rPr lang="en-US" sz="2000" dirty="0"/>
                      <a:t> </a:t>
                    </a:r>
                  </a:p>
                  <a:p>
                    <a:r>
                      <a:rPr lang="en-US" sz="2000" b="1" dirty="0"/>
                      <a:t>low entropy </a:t>
                    </a:r>
                  </a:p>
                </p:txBody>
              </p:sp>
            </mc:Choice>
            <mc:Fallback xmlns=""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1B8C3230-05C2-E042-8810-9B3C19380AA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15094" y="3686317"/>
                    <a:ext cx="4689009" cy="1015663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1351" t="-3704" b="-987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9FCEF05A-67FB-F340-B02A-C44D21D2C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42246" y="4871732"/>
              <a:ext cx="1775304" cy="11960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1398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D6E06CA-1450-8846-867D-807B4F368870}"/>
              </a:ext>
            </a:extLst>
          </p:cNvPr>
          <p:cNvCxnSpPr>
            <a:cxnSpLocks/>
          </p:cNvCxnSpPr>
          <p:nvPr/>
        </p:nvCxnSpPr>
        <p:spPr>
          <a:xfrm>
            <a:off x="645458" y="735721"/>
            <a:ext cx="657292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DC45853-F073-7C4C-8CF7-C0C45F2DE849}"/>
              </a:ext>
            </a:extLst>
          </p:cNvPr>
          <p:cNvGrpSpPr/>
          <p:nvPr/>
        </p:nvGrpSpPr>
        <p:grpSpPr>
          <a:xfrm>
            <a:off x="5614160" y="765479"/>
            <a:ext cx="1302187" cy="5476985"/>
            <a:chOff x="9489844" y="376433"/>
            <a:chExt cx="1302187" cy="547698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6C91093-9C61-7A41-9A8C-D5D1B7F2E17E}"/>
                </a:ext>
              </a:extLst>
            </p:cNvPr>
            <p:cNvCxnSpPr/>
            <p:nvPr/>
          </p:nvCxnSpPr>
          <p:spPr>
            <a:xfrm>
              <a:off x="9489844" y="5853418"/>
              <a:ext cx="1302187" cy="0"/>
            </a:xfrm>
            <a:prstGeom prst="line">
              <a:avLst/>
            </a:prstGeom>
            <a:ln w="635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2A04FE-F114-B449-9CB4-BEA26A0A1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24069" y="376433"/>
              <a:ext cx="27048" cy="5476985"/>
            </a:xfrm>
            <a:prstGeom prst="line">
              <a:avLst/>
            </a:prstGeom>
            <a:ln w="63500">
              <a:solidFill>
                <a:schemeClr val="tx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355415-B48F-5E44-8D7D-322381FB7FA6}"/>
              </a:ext>
            </a:extLst>
          </p:cNvPr>
          <p:cNvGrpSpPr/>
          <p:nvPr/>
        </p:nvGrpSpPr>
        <p:grpSpPr>
          <a:xfrm>
            <a:off x="3540517" y="765478"/>
            <a:ext cx="1609435" cy="4512651"/>
            <a:chOff x="2216637" y="888120"/>
            <a:chExt cx="1609435" cy="451265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EE0F342-1D43-0748-A589-5D7A23A0A70B}"/>
                </a:ext>
              </a:extLst>
            </p:cNvPr>
            <p:cNvGrpSpPr/>
            <p:nvPr/>
          </p:nvGrpSpPr>
          <p:grpSpPr>
            <a:xfrm>
              <a:off x="2403399" y="888120"/>
              <a:ext cx="1302187" cy="4512651"/>
              <a:chOff x="9600023" y="376433"/>
              <a:chExt cx="1302187" cy="451265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1E75752-1846-A44C-BA42-F4C7FDE877F9}"/>
                  </a:ext>
                </a:extLst>
              </p:cNvPr>
              <p:cNvCxnSpPr/>
              <p:nvPr/>
            </p:nvCxnSpPr>
            <p:spPr>
              <a:xfrm>
                <a:off x="9600023" y="4889084"/>
                <a:ext cx="1302187" cy="0"/>
              </a:xfrm>
              <a:prstGeom prst="line">
                <a:avLst/>
              </a:prstGeom>
              <a:ln w="635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4559C40-E302-394C-95A2-7F6F85B3AD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51117" y="376433"/>
                <a:ext cx="0" cy="4512651"/>
              </a:xfrm>
              <a:prstGeom prst="line">
                <a:avLst/>
              </a:prstGeom>
              <a:ln w="63500">
                <a:solidFill>
                  <a:schemeClr val="tx1"/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28632FC-5E93-6847-B7E0-D58B36881A4E}"/>
                    </a:ext>
                  </a:extLst>
                </p:cNvPr>
                <p:cNvSpPr txBox="1"/>
                <p:nvPr/>
              </p:nvSpPr>
              <p:spPr>
                <a:xfrm>
                  <a:off x="2216637" y="2697363"/>
                  <a:ext cx="1609435" cy="70788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Acetone </a:t>
                  </a:r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(~88</m:t>
                      </m:r>
                    </m:oMath>
                  </a14:m>
                  <a:r>
                    <a:rPr lang="en-US" sz="2000" dirty="0"/>
                    <a:t>)</a:t>
                  </a:r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28632FC-5E93-6847-B7E0-D58B36881A4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16637" y="2697363"/>
                  <a:ext cx="1609435" cy="707886"/>
                </a:xfrm>
                <a:prstGeom prst="rect">
                  <a:avLst/>
                </a:prstGeom>
                <a:blipFill>
                  <a:blip r:embed="rId4"/>
                  <a:stretch>
                    <a:fillRect t="-3509" b="-1403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AFDEBDA-D7CE-FC4A-8A4C-7DC566C674AF}"/>
              </a:ext>
            </a:extLst>
          </p:cNvPr>
          <p:cNvGrpSpPr/>
          <p:nvPr/>
        </p:nvGrpSpPr>
        <p:grpSpPr>
          <a:xfrm>
            <a:off x="1515177" y="795234"/>
            <a:ext cx="2510551" cy="3679184"/>
            <a:chOff x="1680246" y="888120"/>
            <a:chExt cx="2510551" cy="367918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4154C14-F12E-FB4D-829E-C9B1444414FC}"/>
                </a:ext>
              </a:extLst>
            </p:cNvPr>
            <p:cNvGrpSpPr/>
            <p:nvPr/>
          </p:nvGrpSpPr>
          <p:grpSpPr>
            <a:xfrm>
              <a:off x="2403399" y="888120"/>
              <a:ext cx="1302187" cy="3679184"/>
              <a:chOff x="9600023" y="376433"/>
              <a:chExt cx="1302187" cy="367918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606061F-3E4B-B143-92D1-40AB26D89E74}"/>
                  </a:ext>
                </a:extLst>
              </p:cNvPr>
              <p:cNvCxnSpPr/>
              <p:nvPr/>
            </p:nvCxnSpPr>
            <p:spPr>
              <a:xfrm>
                <a:off x="9600023" y="4055617"/>
                <a:ext cx="1302187" cy="0"/>
              </a:xfrm>
              <a:prstGeom prst="line">
                <a:avLst/>
              </a:prstGeom>
              <a:ln w="635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AD1453C-D2E3-B541-8FAB-305A277A1A4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51116" y="376433"/>
                <a:ext cx="1" cy="3679184"/>
              </a:xfrm>
              <a:prstGeom prst="line">
                <a:avLst/>
              </a:prstGeom>
              <a:ln w="63500">
                <a:solidFill>
                  <a:schemeClr val="tx1"/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60339-A02A-914F-A2FE-C70F84E89A43}"/>
                    </a:ext>
                  </a:extLst>
                </p:cNvPr>
                <p:cNvSpPr txBox="1"/>
                <p:nvPr/>
              </p:nvSpPr>
              <p:spPr>
                <a:xfrm>
                  <a:off x="1680246" y="1490376"/>
                  <a:ext cx="2510551" cy="83721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/>
                    <a:t>Methane</a:t>
                  </a:r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i="1" dirty="0" smtClean="0">
                          <a:latin typeface="Cambria Math" panose="02040503050406030204" pitchFamily="18" charset="0"/>
                        </a:rPr>
                        <m:t>(~73</m:t>
                      </m:r>
                      <m:f>
                        <m:fPr>
                          <m:ctrlPr>
                            <a:rPr lang="en-US" sz="200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num>
                        <m:den>
                          <m:r>
                            <a:rPr lang="en-US" sz="2000" i="1" dirty="0" smtClean="0">
                              <a:latin typeface="Cambria Math" panose="02040503050406030204" pitchFamily="18" charset="0"/>
                            </a:rPr>
                            <m:t>𝑚𝑜𝑙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</m:oMath>
                  </a14:m>
                  <a:r>
                    <a:rPr lang="en-US" sz="2000" dirty="0"/>
                    <a:t>)</a:t>
                  </a: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EA60339-A02A-914F-A2FE-C70F84E89A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80246" y="1490376"/>
                  <a:ext cx="2510551" cy="837217"/>
                </a:xfrm>
                <a:prstGeom prst="rect">
                  <a:avLst/>
                </a:prstGeom>
                <a:blipFill>
                  <a:blip r:embed="rId5"/>
                  <a:stretch>
                    <a:fillRect t="-2941" b="-882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E656D70-7FFC-B348-AB62-86F26E90CA51}"/>
                  </a:ext>
                </a:extLst>
              </p:cNvPr>
              <p:cNvSpPr/>
              <p:nvPr/>
            </p:nvSpPr>
            <p:spPr>
              <a:xfrm>
                <a:off x="5106186" y="3342179"/>
                <a:ext cx="2677127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/>
                  <a:t>Water, methanol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(&gt;100</m:t>
                    </m:r>
                  </m:oMath>
                </a14:m>
                <a:r>
                  <a:rPr lang="en-US" sz="2000" dirty="0"/>
                  <a:t>)</a:t>
                </a: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E656D70-7FFC-B348-AB62-86F26E90CA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6186" y="3342179"/>
                <a:ext cx="2677127" cy="707886"/>
              </a:xfrm>
              <a:prstGeom prst="rect">
                <a:avLst/>
              </a:prstGeom>
              <a:blipFill>
                <a:blip r:embed="rId6"/>
                <a:stretch>
                  <a:fillRect t="-5357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2D513E61-B574-9741-978A-ED9D8E92EE46}"/>
              </a:ext>
            </a:extLst>
          </p:cNvPr>
          <p:cNvGrpSpPr/>
          <p:nvPr/>
        </p:nvGrpSpPr>
        <p:grpSpPr>
          <a:xfrm>
            <a:off x="-435787" y="3537020"/>
            <a:ext cx="3352468" cy="3132710"/>
            <a:chOff x="-435787" y="3537020"/>
            <a:chExt cx="3352468" cy="3132710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00D7A72-BCED-1D4D-87EE-3B5D5547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435787" y="3537020"/>
              <a:ext cx="3352468" cy="1736795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8426071-95E6-824C-9C27-AF87FC9FFC68}"/>
                    </a:ext>
                  </a:extLst>
                </p:cNvPr>
                <p:cNvSpPr txBox="1"/>
                <p:nvPr/>
              </p:nvSpPr>
              <p:spPr>
                <a:xfrm>
                  <a:off x="666076" y="5038514"/>
                  <a:ext cx="2131057" cy="16312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/>
                    <a:t>Liquid methane: </a:t>
                  </a:r>
                  <a:r>
                    <a:rPr lang="en-US" sz="2000" b="1" dirty="0"/>
                    <a:t>lots of choice </a:t>
                  </a:r>
                  <a:r>
                    <a:rPr lang="en-US" sz="2000" dirty="0"/>
                    <a:t>in the orientation of molecules </a:t>
                  </a:r>
                  <a14:m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</m:oMath>
                  </a14:m>
                  <a:endParaRPr lang="en-US" sz="2000" dirty="0">
                    <a:ea typeface="Cambria Math" panose="02040503050406030204" pitchFamily="18" charset="0"/>
                  </a:endParaRPr>
                </a:p>
                <a:p>
                  <a:r>
                    <a:rPr lang="en-US" sz="2000" b="1" dirty="0"/>
                    <a:t>high entropy </a:t>
                  </a: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E8426071-95E6-824C-9C27-AF87FC9FFC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076" y="5038514"/>
                  <a:ext cx="2131057" cy="1631216"/>
                </a:xfrm>
                <a:prstGeom prst="rect">
                  <a:avLst/>
                </a:prstGeom>
                <a:blipFill>
                  <a:blip r:embed="rId8"/>
                  <a:stretch>
                    <a:fillRect l="-2959" t="-1538" b="-53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EAEC9A0-CF31-2443-A2B7-A71418E7B470}"/>
              </a:ext>
            </a:extLst>
          </p:cNvPr>
          <p:cNvGrpSpPr/>
          <p:nvPr/>
        </p:nvGrpSpPr>
        <p:grpSpPr>
          <a:xfrm>
            <a:off x="7064278" y="4501925"/>
            <a:ext cx="4781919" cy="2259972"/>
            <a:chOff x="7442246" y="3807780"/>
            <a:chExt cx="4781919" cy="225997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B6F4D3-D91F-1F43-96B9-4D5DDA72C35C}"/>
                </a:ext>
              </a:extLst>
            </p:cNvPr>
            <p:cNvGrpSpPr/>
            <p:nvPr/>
          </p:nvGrpSpPr>
          <p:grpSpPr>
            <a:xfrm>
              <a:off x="7535156" y="3807780"/>
              <a:ext cx="4689009" cy="2027245"/>
              <a:chOff x="7815094" y="3686317"/>
              <a:chExt cx="4689009" cy="202724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E523CFD-3C1C-C74B-9212-FFC4AABBF3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62050" y="4827395"/>
                <a:ext cx="1405985" cy="886167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A752CE1F-CBE4-EC4F-A520-E2EF1C71EC45}"/>
                      </a:ext>
                    </a:extLst>
                  </p:cNvPr>
                  <p:cNvSpPr txBox="1"/>
                  <p:nvPr/>
                </p:nvSpPr>
                <p:spPr>
                  <a:xfrm>
                    <a:off x="7815094" y="3686317"/>
                    <a:ext cx="4689009" cy="101566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/>
                      <a:t>Liquid water: </a:t>
                    </a:r>
                    <a:r>
                      <a:rPr lang="en-US" sz="2000" b="1" dirty="0"/>
                      <a:t>very constrained</a:t>
                    </a:r>
                    <a:r>
                      <a:rPr lang="en-US" sz="2000" dirty="0"/>
                      <a:t> in the orientation of molecules </a:t>
                    </a:r>
                    <a14:m>
                      <m:oMath xmlns:m="http://schemas.openxmlformats.org/officeDocument/2006/math"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</m:oMath>
                    </a14:m>
                    <a:r>
                      <a:rPr lang="en-US" sz="2000" dirty="0"/>
                      <a:t> </a:t>
                    </a:r>
                  </a:p>
                  <a:p>
                    <a:r>
                      <a:rPr lang="en-US" sz="2000" b="1" dirty="0"/>
                      <a:t>low entropy </a:t>
                    </a:r>
                  </a:p>
                </p:txBody>
              </p:sp>
            </mc:Choice>
            <mc:Fallback xmlns="">
              <p:sp>
                <p:nvSpPr>
                  <p:cNvPr id="38" name="TextBox 37">
                    <a:extLst>
                      <a:ext uri="{FF2B5EF4-FFF2-40B4-BE49-F238E27FC236}">
                        <a16:creationId xmlns:a16="http://schemas.microsoft.com/office/drawing/2014/main" id="{A752CE1F-CBE4-EC4F-A520-E2EF1C71EC4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815094" y="3686317"/>
                    <a:ext cx="4689009" cy="1015663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1351" t="-3704" b="-987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9D19285-5C8E-1045-9CBB-F753CD7CA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442246" y="4871732"/>
              <a:ext cx="1775304" cy="119602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B291D1C-977F-DB46-8D64-42804D002F6B}"/>
                  </a:ext>
                </a:extLst>
              </p:cNvPr>
              <p:cNvSpPr txBox="1"/>
              <p:nvPr/>
            </p:nvSpPr>
            <p:spPr>
              <a:xfrm>
                <a:off x="2957484" y="5350575"/>
                <a:ext cx="2731442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Liquid acetone: </a:t>
                </a:r>
                <a:r>
                  <a:rPr lang="en-US" sz="2000" b="1" dirty="0"/>
                  <a:t>Goldilocks</a:t>
                </a:r>
                <a:r>
                  <a:rPr lang="en-US" sz="2000" dirty="0"/>
                  <a:t> amount of orientational choice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endParaRPr lang="en-US" sz="2000" dirty="0">
                  <a:ea typeface="Cambria Math" panose="02040503050406030204" pitchFamily="18" charset="0"/>
                </a:endParaRPr>
              </a:p>
              <a:p>
                <a:r>
                  <a:rPr lang="en-US" sz="2000" b="1" dirty="0"/>
                  <a:t>medium entropy</a:t>
                </a:r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B291D1C-977F-DB46-8D64-42804D002F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7484" y="5350575"/>
                <a:ext cx="2731442" cy="1323439"/>
              </a:xfrm>
              <a:prstGeom prst="rect">
                <a:avLst/>
              </a:prstGeom>
              <a:blipFill>
                <a:blip r:embed="rId12"/>
                <a:stretch>
                  <a:fillRect l="-1852" t="-2857" b="-7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0897C2-64AD-5D4E-049B-0D55618413ED}"/>
                  </a:ext>
                </a:extLst>
              </p:cNvPr>
              <p:cNvSpPr txBox="1"/>
              <p:nvPr/>
            </p:nvSpPr>
            <p:spPr>
              <a:xfrm>
                <a:off x="-1" y="-11430"/>
                <a:ext cx="12192001" cy="490199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chemeClr val="tx1"/>
                    </a:solidFill>
                  </a:rPr>
                  <a:t>Why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24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𝒗𝒂𝒑</m:t>
                        </m:r>
                      </m:sub>
                    </m:sSub>
                  </m:oMath>
                </a14:m>
                <a:r>
                  <a:rPr lang="en-US" sz="2400" b="1" dirty="0"/>
                  <a:t> of water is so big</a:t>
                </a:r>
                <a:endParaRPr lang="en-US" sz="2400" b="1" u="sng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30897C2-64AD-5D4E-049B-0D55618413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-11430"/>
                <a:ext cx="12192001" cy="490199"/>
              </a:xfrm>
              <a:prstGeom prst="rect">
                <a:avLst/>
              </a:prstGeom>
              <a:blipFill>
                <a:blip r:embed="rId13"/>
                <a:stretch>
                  <a:fillRect l="-832" t="-7692" b="-23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4172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2E2AEBCC-9153-B24B-8E3A-E07B75C86BBF}"/>
              </a:ext>
            </a:extLst>
          </p:cNvPr>
          <p:cNvSpPr txBox="1"/>
          <p:nvPr/>
        </p:nvSpPr>
        <p:spPr>
          <a:xfrm>
            <a:off x="-1" y="0"/>
            <a:ext cx="5380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Summarizing some of these ideas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8AC7D2-79CA-0F4E-B096-4B1FC9E57D38}"/>
              </a:ext>
            </a:extLst>
          </p:cNvPr>
          <p:cNvGrpSpPr/>
          <p:nvPr/>
        </p:nvGrpSpPr>
        <p:grpSpPr>
          <a:xfrm>
            <a:off x="7367412" y="2206210"/>
            <a:ext cx="4406088" cy="4483243"/>
            <a:chOff x="8402367" y="3027851"/>
            <a:chExt cx="2979880" cy="448324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6077568-C6FF-1F43-AE1D-84EF971D85C1}"/>
                </a:ext>
              </a:extLst>
            </p:cNvPr>
            <p:cNvGrpSpPr/>
            <p:nvPr/>
          </p:nvGrpSpPr>
          <p:grpSpPr>
            <a:xfrm>
              <a:off x="8402368" y="3027851"/>
              <a:ext cx="2979879" cy="4483243"/>
              <a:chOff x="9814514" y="1372569"/>
              <a:chExt cx="2244131" cy="630560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84D940A-150C-E049-8F86-4DCFEF595C85}"/>
                  </a:ext>
                </a:extLst>
              </p:cNvPr>
              <p:cNvSpPr txBox="1"/>
              <p:nvPr/>
            </p:nvSpPr>
            <p:spPr>
              <a:xfrm>
                <a:off x="10017243" y="1372569"/>
                <a:ext cx="2041402" cy="1688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Standard state entropies of formation (from a table)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E63E55F-253F-1144-8D48-4DCEB0FC02E8}"/>
                  </a:ext>
                </a:extLst>
              </p:cNvPr>
              <p:cNvSpPr txBox="1"/>
              <p:nvPr/>
            </p:nvSpPr>
            <p:spPr>
              <a:xfrm>
                <a:off x="10017243" y="3114698"/>
                <a:ext cx="2041402" cy="22076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What Richard’s rule approximates (and some tables tell you precisely)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E4D54E53-F2D5-844C-AB00-19D0AB46F1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14514" y="3285865"/>
                <a:ext cx="0" cy="680339"/>
              </a:xfrm>
              <a:prstGeom prst="straightConnector1">
                <a:avLst/>
              </a:prstGeom>
              <a:ln w="63500">
                <a:solidFill>
                  <a:srgbClr val="7030A0">
                    <a:alpha val="48000"/>
                  </a:srgb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F0AAF27-CDD1-894D-9E4D-9CE9D809B3A0}"/>
                  </a:ext>
                </a:extLst>
              </p:cNvPr>
              <p:cNvSpPr txBox="1"/>
              <p:nvPr/>
            </p:nvSpPr>
            <p:spPr>
              <a:xfrm>
                <a:off x="10017243" y="5470471"/>
                <a:ext cx="2041402" cy="22076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What Trouton’s rule approximates (and some tables tell you precisely)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74A8646C-C2F3-6B4A-B9BC-F2406CF213F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14514" y="5483631"/>
                <a:ext cx="0" cy="1661917"/>
              </a:xfrm>
              <a:prstGeom prst="straightConnector1">
                <a:avLst/>
              </a:prstGeom>
              <a:ln w="63500">
                <a:solidFill>
                  <a:srgbClr val="FF0000">
                    <a:alpha val="48000"/>
                  </a:srgb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6BFA818-6782-A34B-9CDD-9276F00EE7B3}"/>
                </a:ext>
              </a:extLst>
            </p:cNvPr>
            <p:cNvSpPr/>
            <p:nvPr/>
          </p:nvSpPr>
          <p:spPr>
            <a:xfrm>
              <a:off x="8402367" y="3427866"/>
              <a:ext cx="112847" cy="16701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35D9CC2-C60E-6442-886E-C6DF595E7281}"/>
              </a:ext>
            </a:extLst>
          </p:cNvPr>
          <p:cNvGrpSpPr/>
          <p:nvPr/>
        </p:nvGrpSpPr>
        <p:grpSpPr>
          <a:xfrm>
            <a:off x="6811388" y="22131"/>
            <a:ext cx="5380614" cy="2150641"/>
            <a:chOff x="6915376" y="1591030"/>
            <a:chExt cx="5380614" cy="215064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B8D74C5-E5F4-9746-AA37-81A4C4490875}"/>
                </a:ext>
              </a:extLst>
            </p:cNvPr>
            <p:cNvGrpSpPr/>
            <p:nvPr/>
          </p:nvGrpSpPr>
          <p:grpSpPr>
            <a:xfrm>
              <a:off x="6915376" y="1591030"/>
              <a:ext cx="5380614" cy="2150641"/>
              <a:chOff x="1048107" y="3356546"/>
              <a:chExt cx="8972086" cy="3205619"/>
            </a:xfrm>
          </p:grpSpPr>
          <p:pic>
            <p:nvPicPr>
              <p:cNvPr id="23" name="Picture 2" descr="Image result for table of entropy of vaporization">
                <a:extLst>
                  <a:ext uri="{FF2B5EF4-FFF2-40B4-BE49-F238E27FC236}">
                    <a16:creationId xmlns:a16="http://schemas.microsoft.com/office/drawing/2014/main" id="{AAF21310-8C36-BA4D-9B37-6F39D4F24B6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0197" b="22131"/>
              <a:stretch/>
            </p:blipFill>
            <p:spPr bwMode="auto">
              <a:xfrm>
                <a:off x="1048107" y="3356546"/>
                <a:ext cx="8972086" cy="32056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83E5E3FA-6395-214B-88C2-F2EAF7374B2E}"/>
                  </a:ext>
                </a:extLst>
              </p:cNvPr>
              <p:cNvSpPr/>
              <p:nvPr/>
            </p:nvSpPr>
            <p:spPr>
              <a:xfrm>
                <a:off x="1376978" y="5533049"/>
                <a:ext cx="7659445" cy="316022"/>
              </a:xfrm>
              <a:prstGeom prst="rect">
                <a:avLst/>
              </a:prstGeom>
              <a:solidFill>
                <a:schemeClr val="accent4">
                  <a:alpha val="44000"/>
                </a:scheme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8CF29FB-8125-E746-B520-45A2A08D5B83}"/>
                  </a:ext>
                </a:extLst>
              </p:cNvPr>
              <p:cNvSpPr/>
              <p:nvPr/>
            </p:nvSpPr>
            <p:spPr>
              <a:xfrm>
                <a:off x="1376978" y="3816220"/>
                <a:ext cx="7659445" cy="316022"/>
              </a:xfrm>
              <a:prstGeom prst="rect">
                <a:avLst/>
              </a:prstGeom>
              <a:solidFill>
                <a:srgbClr val="FF0000">
                  <a:alpha val="44000"/>
                </a:srgb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8BCB9E-9F76-B645-BEB3-03A44DC40FB1}"/>
                </a:ext>
              </a:extLst>
            </p:cNvPr>
            <p:cNvSpPr/>
            <p:nvPr/>
          </p:nvSpPr>
          <p:spPr>
            <a:xfrm>
              <a:off x="7109658" y="3289059"/>
              <a:ext cx="4691481" cy="336256"/>
            </a:xfrm>
            <a:prstGeom prst="rect">
              <a:avLst/>
            </a:prstGeom>
            <a:solidFill>
              <a:schemeClr val="accent1">
                <a:alpha val="44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E2C94C9-910D-5F4E-8C9B-0AE67D6B4446}"/>
              </a:ext>
            </a:extLst>
          </p:cNvPr>
          <p:cNvGrpSpPr/>
          <p:nvPr/>
        </p:nvGrpSpPr>
        <p:grpSpPr>
          <a:xfrm>
            <a:off x="191996" y="1777251"/>
            <a:ext cx="6623073" cy="4546035"/>
            <a:chOff x="191996" y="1777251"/>
            <a:chExt cx="6623073" cy="4546035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B4662E90-D56E-DB48-928F-9F55132908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7299" b="27699"/>
            <a:stretch/>
          </p:blipFill>
          <p:spPr>
            <a:xfrm>
              <a:off x="191996" y="1777251"/>
              <a:ext cx="6623073" cy="4546035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C754976-0A6E-6C43-BB68-CE097F3EB2F1}"/>
                </a:ext>
              </a:extLst>
            </p:cNvPr>
            <p:cNvGrpSpPr/>
            <p:nvPr/>
          </p:nvGrpSpPr>
          <p:grpSpPr>
            <a:xfrm>
              <a:off x="493483" y="2092926"/>
              <a:ext cx="2825118" cy="2713215"/>
              <a:chOff x="493483" y="2092926"/>
              <a:chExt cx="2825118" cy="2713215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0E62D4EB-A2C7-FB4C-8821-C41B2893DF01}"/>
                  </a:ext>
                </a:extLst>
              </p:cNvPr>
              <p:cNvGrpSpPr/>
              <p:nvPr/>
            </p:nvGrpSpPr>
            <p:grpSpPr>
              <a:xfrm>
                <a:off x="493483" y="2092926"/>
                <a:ext cx="2825118" cy="2713215"/>
                <a:chOff x="2218609" y="974247"/>
                <a:chExt cx="3682082" cy="3619700"/>
              </a:xfrm>
            </p:grpSpPr>
            <p:grpSp>
              <p:nvGrpSpPr>
                <p:cNvPr id="3" name="Group 2">
                  <a:extLst>
                    <a:ext uri="{FF2B5EF4-FFF2-40B4-BE49-F238E27FC236}">
                      <a16:creationId xmlns:a16="http://schemas.microsoft.com/office/drawing/2014/main" id="{C679B2C4-B92F-9E4B-876F-50E6B2880A42}"/>
                    </a:ext>
                  </a:extLst>
                </p:cNvPr>
                <p:cNvGrpSpPr/>
                <p:nvPr/>
              </p:nvGrpSpPr>
              <p:grpSpPr>
                <a:xfrm>
                  <a:off x="3133009" y="974247"/>
                  <a:ext cx="2767682" cy="3619700"/>
                  <a:chOff x="1308590" y="1469066"/>
                  <a:chExt cx="2190750" cy="2748079"/>
                </a:xfrm>
              </p:grpSpPr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433AE05E-8969-574F-B9FA-72CB16F94F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99340" y="1469066"/>
                    <a:ext cx="0" cy="1261730"/>
                  </a:xfrm>
                  <a:prstGeom prst="straightConnector1">
                    <a:avLst/>
                  </a:prstGeom>
                  <a:ln w="63500">
                    <a:solidFill>
                      <a:srgbClr val="FF0000">
                        <a:alpha val="48000"/>
                      </a:srgb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Arrow Connector 18">
                    <a:extLst>
                      <a:ext uri="{FF2B5EF4-FFF2-40B4-BE49-F238E27FC236}">
                        <a16:creationId xmlns:a16="http://schemas.microsoft.com/office/drawing/2014/main" id="{2FB15279-DDD3-4044-AFB0-3631223229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08590" y="3700631"/>
                    <a:ext cx="0" cy="516514"/>
                  </a:xfrm>
                  <a:prstGeom prst="straightConnector1">
                    <a:avLst/>
                  </a:prstGeom>
                  <a:ln w="63500">
                    <a:solidFill>
                      <a:srgbClr val="7030A0">
                        <a:alpha val="48000"/>
                      </a:srgb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69D21B52-BBB9-7346-87C0-7231C50AA4B9}"/>
                    </a:ext>
                  </a:extLst>
                </p:cNvPr>
                <p:cNvSpPr txBox="1"/>
                <p:nvPr/>
              </p:nvSpPr>
              <p:spPr>
                <a:xfrm>
                  <a:off x="2218609" y="1077420"/>
                  <a:ext cx="9144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S</a:t>
                  </a:r>
                </a:p>
              </p:txBody>
            </p:sp>
          </p:grp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C30108EB-FE39-4A42-BB3F-726DD27D0B01}"/>
                  </a:ext>
                </a:extLst>
              </p:cNvPr>
              <p:cNvSpPr/>
              <p:nvPr/>
            </p:nvSpPr>
            <p:spPr>
              <a:xfrm>
                <a:off x="1900402" y="3756146"/>
                <a:ext cx="166857" cy="16701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6340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5CBAA7C2-FDB0-1648-B96F-447092658283}"/>
              </a:ext>
            </a:extLst>
          </p:cNvPr>
          <p:cNvGrpSpPr/>
          <p:nvPr/>
        </p:nvGrpSpPr>
        <p:grpSpPr>
          <a:xfrm>
            <a:off x="191996" y="1777251"/>
            <a:ext cx="6623073" cy="4546035"/>
            <a:chOff x="191996" y="1777251"/>
            <a:chExt cx="6623073" cy="4546035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1E9B086-4530-9242-8838-359F35A4E5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7299" b="27699"/>
            <a:stretch/>
          </p:blipFill>
          <p:spPr>
            <a:xfrm>
              <a:off x="191996" y="1777251"/>
              <a:ext cx="6623073" cy="4546035"/>
            </a:xfrm>
            <a:prstGeom prst="rect">
              <a:avLst/>
            </a:prstGeom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7E633A43-15C5-8D42-BB6E-54132B4B0EA6}"/>
                </a:ext>
              </a:extLst>
            </p:cNvPr>
            <p:cNvGrpSpPr/>
            <p:nvPr/>
          </p:nvGrpSpPr>
          <p:grpSpPr>
            <a:xfrm>
              <a:off x="493483" y="2092926"/>
              <a:ext cx="2825118" cy="2713215"/>
              <a:chOff x="493483" y="2092926"/>
              <a:chExt cx="2825118" cy="271321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175C705A-3325-BB43-A612-14789EFE13BE}"/>
                  </a:ext>
                </a:extLst>
              </p:cNvPr>
              <p:cNvGrpSpPr/>
              <p:nvPr/>
            </p:nvGrpSpPr>
            <p:grpSpPr>
              <a:xfrm>
                <a:off x="493483" y="2092926"/>
                <a:ext cx="2825118" cy="2713215"/>
                <a:chOff x="2218609" y="974247"/>
                <a:chExt cx="3682082" cy="3619700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5A178496-2986-BB46-BFBB-CE0BC8F688D0}"/>
                    </a:ext>
                  </a:extLst>
                </p:cNvPr>
                <p:cNvGrpSpPr/>
                <p:nvPr/>
              </p:nvGrpSpPr>
              <p:grpSpPr>
                <a:xfrm>
                  <a:off x="3133009" y="974247"/>
                  <a:ext cx="2767682" cy="3619700"/>
                  <a:chOff x="1308590" y="1469066"/>
                  <a:chExt cx="2190750" cy="2748079"/>
                </a:xfrm>
              </p:grpSpPr>
              <p:cxnSp>
                <p:nvCxnSpPr>
                  <p:cNvPr id="38" name="Straight Arrow Connector 37">
                    <a:extLst>
                      <a:ext uri="{FF2B5EF4-FFF2-40B4-BE49-F238E27FC236}">
                        <a16:creationId xmlns:a16="http://schemas.microsoft.com/office/drawing/2014/main" id="{84F6A71B-148A-AB47-BC3A-14534D70AE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99340" y="1469066"/>
                    <a:ext cx="0" cy="1261730"/>
                  </a:xfrm>
                  <a:prstGeom prst="straightConnector1">
                    <a:avLst/>
                  </a:prstGeom>
                  <a:ln w="63500">
                    <a:solidFill>
                      <a:srgbClr val="FF0000">
                        <a:alpha val="48000"/>
                      </a:srgb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Straight Arrow Connector 38">
                    <a:extLst>
                      <a:ext uri="{FF2B5EF4-FFF2-40B4-BE49-F238E27FC236}">
                        <a16:creationId xmlns:a16="http://schemas.microsoft.com/office/drawing/2014/main" id="{88DCC477-EA40-734C-AA5C-093D68BA12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08590" y="3700631"/>
                    <a:ext cx="0" cy="516514"/>
                  </a:xfrm>
                  <a:prstGeom prst="straightConnector1">
                    <a:avLst/>
                  </a:prstGeom>
                  <a:ln w="63500">
                    <a:solidFill>
                      <a:srgbClr val="7030A0">
                        <a:alpha val="48000"/>
                      </a:srgb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78E54EF-8538-B14E-9F24-ED3A16948ECA}"/>
                    </a:ext>
                  </a:extLst>
                </p:cNvPr>
                <p:cNvSpPr txBox="1"/>
                <p:nvPr/>
              </p:nvSpPr>
              <p:spPr>
                <a:xfrm>
                  <a:off x="2218609" y="1077420"/>
                  <a:ext cx="9144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S</a:t>
                  </a:r>
                </a:p>
              </p:txBody>
            </p: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AA140D1-6773-E649-AC9D-6268AF2B5D75}"/>
                  </a:ext>
                </a:extLst>
              </p:cNvPr>
              <p:cNvSpPr/>
              <p:nvPr/>
            </p:nvSpPr>
            <p:spPr>
              <a:xfrm>
                <a:off x="1900402" y="3756146"/>
                <a:ext cx="166857" cy="16701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E2AEBCC-9153-B24B-8E3A-E07B75C86BBF}"/>
              </a:ext>
            </a:extLst>
          </p:cNvPr>
          <p:cNvSpPr txBox="1"/>
          <p:nvPr/>
        </p:nvSpPr>
        <p:spPr>
          <a:xfrm>
            <a:off x="-1" y="0"/>
            <a:ext cx="5380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Supercooling and superheating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91EBF8-1968-EA4D-889D-216585951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550" y="4457010"/>
            <a:ext cx="5076510" cy="185010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6AF6DD8-74E4-DC4F-A71B-AD24732320AE}"/>
              </a:ext>
            </a:extLst>
          </p:cNvPr>
          <p:cNvGrpSpPr/>
          <p:nvPr/>
        </p:nvGrpSpPr>
        <p:grpSpPr>
          <a:xfrm>
            <a:off x="6943459" y="428098"/>
            <a:ext cx="5072825" cy="3411660"/>
            <a:chOff x="6943459" y="810481"/>
            <a:chExt cx="5072825" cy="341166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DC863C0-AB74-4B4D-8935-5D189BDD01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43459" y="810481"/>
              <a:ext cx="4944435" cy="3411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5A0FDAA-6914-F845-8AE2-4816176E81AC}"/>
                </a:ext>
              </a:extLst>
            </p:cNvPr>
            <p:cNvSpPr txBox="1"/>
            <p:nvPr/>
          </p:nvSpPr>
          <p:spPr>
            <a:xfrm>
              <a:off x="7071853" y="810481"/>
              <a:ext cx="4944431" cy="664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https://</a:t>
              </a:r>
              <a:r>
                <a:rPr lang="en-US" dirty="0" err="1"/>
                <a:t>forum.xcitefun.net</a:t>
              </a:r>
              <a:r>
                <a:rPr lang="en-US" dirty="0"/>
                <a:t>/punch-hole-clouds-layer-of-supercooled-clouds-t16564.html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19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328</Words>
  <Application>Microsoft Macintosh PowerPoint</Application>
  <PresentationFormat>Widescreen</PresentationFormat>
  <Paragraphs>50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2</cp:revision>
  <dcterms:created xsi:type="dcterms:W3CDTF">2022-10-31T02:25:34Z</dcterms:created>
  <dcterms:modified xsi:type="dcterms:W3CDTF">2022-11-01T22:56:59Z</dcterms:modified>
</cp:coreProperties>
</file>

<file path=docProps/thumbnail.jpeg>
</file>